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22" Type="http://schemas.openxmlformats.org/officeDocument/2006/relationships/slide" Target="slides/slide17.xml"/><Relationship Id="rId10" Type="http://schemas.openxmlformats.org/officeDocument/2006/relationships/slide" Target="slides/slide5.xml"/><Relationship Id="rId21" Type="http://schemas.openxmlformats.org/officeDocument/2006/relationships/slide" Target="slides/slide16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45c04ccdfc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245c04ccdfc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45b55c39d8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245b55c39d8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45b55c39d8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245b55c39d8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2d03883346_1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12d03883346_1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2d03883346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12d03883346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2d03883346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12d03883346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2cf9dee96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12cf9dee96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2cf9dee964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12cf9dee964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45c04ccdfc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245c04ccdfc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12d03883346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12d03883346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12d03883346_1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12d03883346_1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2cf9dee964_1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12cf9dee964_1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2cf9dee964_1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12cf9dee964_1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45b55c39d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245b55c39d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2cf9dee964_1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12cf9dee964_1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45b55c39d8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245b55c39d8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Relationship Id="rId4" Type="http://schemas.openxmlformats.org/officeDocument/2006/relationships/image" Target="../media/image5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tinyurl.com/geoprodata23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Relationship Id="rId4" Type="http://schemas.openxmlformats.org/officeDocument/2006/relationships/image" Target="../media/image1.png"/><Relationship Id="rId5" Type="http://schemas.openxmlformats.org/officeDocument/2006/relationships/hyperlink" Target="https://tinyurl.com/meshlab23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127200" y="2206075"/>
            <a:ext cx="88896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A64D79"/>
                </a:solidFill>
                <a:latin typeface="Quicksand"/>
                <a:ea typeface="Quicksand"/>
                <a:cs typeface="Quicksand"/>
                <a:sym typeface="Quicksand"/>
              </a:rPr>
              <a:t>https://tinyurl.com/</a:t>
            </a:r>
            <a:r>
              <a:rPr lang="en" sz="4000">
                <a:solidFill>
                  <a:srgbClr val="7F85F5"/>
                </a:solidFill>
                <a:latin typeface="Quicksand"/>
                <a:ea typeface="Quicksand"/>
                <a:cs typeface="Quicksand"/>
                <a:sym typeface="Quicksand"/>
              </a:rPr>
              <a:t>geopro23</a:t>
            </a:r>
            <a:endParaRPr sz="4000">
              <a:solidFill>
                <a:srgbClr val="7F85F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55" name="Google Shape;55;p13"/>
          <p:cNvSpPr txBox="1"/>
          <p:nvPr/>
        </p:nvSpPr>
        <p:spPr>
          <a:xfrm>
            <a:off x="3072000" y="1592525"/>
            <a:ext cx="3000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Link to the slides</a:t>
            </a:r>
            <a:endParaRPr b="1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Applications of UV Mapping</a:t>
            </a:r>
            <a:endParaRPr/>
          </a:p>
        </p:txBody>
      </p:sp>
      <p:pic>
        <p:nvPicPr>
          <p:cNvPr id="115" name="Google Shape;11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3250" y="1063650"/>
            <a:ext cx="3820975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Applications of UV Mapping</a:t>
            </a:r>
            <a:endParaRPr/>
          </a:p>
        </p:txBody>
      </p:sp>
      <p:pic>
        <p:nvPicPr>
          <p:cNvPr id="121" name="Google Shape;12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3250" y="1063650"/>
            <a:ext cx="3820975" cy="382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60400" y="1764462"/>
            <a:ext cx="2419350" cy="241935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3"/>
          <p:cNvSpPr txBox="1"/>
          <p:nvPr/>
        </p:nvSpPr>
        <p:spPr>
          <a:xfrm>
            <a:off x="5670075" y="4224750"/>
            <a:ext cx="3000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Tiled Normal Map</a:t>
            </a:r>
            <a:endParaRPr sz="3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4"/>
          <p:cNvSpPr txBox="1"/>
          <p:nvPr/>
        </p:nvSpPr>
        <p:spPr>
          <a:xfrm>
            <a:off x="2586125" y="244250"/>
            <a:ext cx="36708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666666"/>
                </a:solidFill>
                <a:latin typeface="Quicksand"/>
                <a:ea typeface="Quicksand"/>
                <a:cs typeface="Quicksand"/>
                <a:sym typeface="Quicksand"/>
              </a:rPr>
              <a:t>Meshlab</a:t>
            </a:r>
            <a:endParaRPr b="1" sz="2700">
              <a:solidFill>
                <a:srgbClr val="666666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29" name="Google Shape;129;p24"/>
          <p:cNvSpPr txBox="1"/>
          <p:nvPr/>
        </p:nvSpPr>
        <p:spPr>
          <a:xfrm>
            <a:off x="122125" y="1214050"/>
            <a:ext cx="88071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Quicksand"/>
                <a:ea typeface="Quicksand"/>
                <a:cs typeface="Quicksand"/>
                <a:sym typeface="Quicksand"/>
              </a:rPr>
              <a:t>Meshlab : </a:t>
            </a:r>
            <a:r>
              <a:rPr lang="en">
                <a:latin typeface="Quicksand"/>
                <a:ea typeface="Quicksand"/>
                <a:cs typeface="Quicksand"/>
                <a:sym typeface="Quicksand"/>
              </a:rPr>
              <a:t>The open source system for processing and editing 3D triangular meshes. It provides a set of tools for editing, cleaning, healing, inspecting, rendering, texturing and converting 3D representations.</a:t>
            </a:r>
            <a:endParaRPr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130" name="Google Shape;13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02325" y="1665050"/>
            <a:ext cx="2438400" cy="243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5"/>
          <p:cNvSpPr txBox="1"/>
          <p:nvPr/>
        </p:nvSpPr>
        <p:spPr>
          <a:xfrm>
            <a:off x="1407275" y="309525"/>
            <a:ext cx="64236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666666"/>
                </a:solidFill>
                <a:latin typeface="Quicksand"/>
                <a:ea typeface="Quicksand"/>
                <a:cs typeface="Quicksand"/>
                <a:sym typeface="Quicksand"/>
              </a:rPr>
              <a:t>Meshlab : Outline</a:t>
            </a:r>
            <a:endParaRPr b="1" sz="2400">
              <a:solidFill>
                <a:srgbClr val="666666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666666"/>
                </a:solidFill>
                <a:latin typeface="Quicksand"/>
                <a:ea typeface="Quicksand"/>
                <a:cs typeface="Quicksand"/>
                <a:sym typeface="Quicksand"/>
              </a:rPr>
              <a:t>Data:</a:t>
            </a:r>
            <a:r>
              <a:rPr b="1" lang="en" sz="2600">
                <a:solidFill>
                  <a:srgbClr val="666666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" sz="1250">
                <a:solidFill>
                  <a:srgbClr val="7F85F5"/>
                </a:solidFill>
                <a:uFill>
                  <a:noFill/>
                </a:uFill>
                <a:latin typeface="Quicksand SemiBold"/>
                <a:ea typeface="Quicksand SemiBold"/>
                <a:cs typeface="Quicksand SemiBold"/>
                <a:sym typeface="Quicksand SemiBold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https://tinyurl.com/geoprodata23</a:t>
            </a:r>
            <a:endParaRPr sz="2600">
              <a:solidFill>
                <a:srgbClr val="7F85F5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sp>
        <p:nvSpPr>
          <p:cNvPr id="136" name="Google Shape;136;p25"/>
          <p:cNvSpPr txBox="1"/>
          <p:nvPr/>
        </p:nvSpPr>
        <p:spPr>
          <a:xfrm>
            <a:off x="616925" y="1272325"/>
            <a:ext cx="8004300" cy="32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Quicksand"/>
              <a:buChar char="➔"/>
            </a:pPr>
            <a:r>
              <a:rPr lang="en" sz="16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Interface</a:t>
            </a:r>
            <a:endParaRPr sz="16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Quicksand"/>
              <a:buChar char="➔"/>
            </a:pPr>
            <a:r>
              <a:rPr lang="en" sz="16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What are Filters?</a:t>
            </a:r>
            <a:endParaRPr sz="16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Quicksand"/>
              <a:buChar char="➔"/>
            </a:pPr>
            <a:r>
              <a:rPr lang="en" sz="16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Basic operations on point clouds (Density estimation, radius estimation, cleaning)</a:t>
            </a:r>
            <a:endParaRPr sz="16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Quicksand"/>
              <a:buChar char="➔"/>
            </a:pPr>
            <a:r>
              <a:rPr lang="en" sz="16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Surface Reconstruction (Ball Pivoting, PSR)</a:t>
            </a:r>
            <a:endParaRPr sz="16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Quicksand"/>
              <a:buChar char="➔"/>
            </a:pPr>
            <a:r>
              <a:rPr lang="en" sz="16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Basic operations on meshes</a:t>
            </a:r>
            <a:endParaRPr sz="16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Quicksand"/>
              <a:buChar char="➔"/>
            </a:pPr>
            <a:r>
              <a:rPr lang="en" sz="16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Smoothening</a:t>
            </a:r>
            <a:endParaRPr sz="16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Quicksand"/>
              <a:buChar char="➔"/>
            </a:pPr>
            <a:r>
              <a:rPr lang="en" sz="16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Remeshing</a:t>
            </a:r>
            <a:endParaRPr sz="16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Quicksand"/>
              <a:buChar char="➔"/>
            </a:pPr>
            <a:r>
              <a:rPr lang="en" sz="16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Alignment/ Registration</a:t>
            </a:r>
            <a:endParaRPr sz="16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Quicksand"/>
              <a:buChar char="➔"/>
            </a:pPr>
            <a:r>
              <a:rPr lang="en" sz="16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Attribute Transfer</a:t>
            </a:r>
            <a:endParaRPr sz="16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Quicksand"/>
              <a:buChar char="➔"/>
            </a:pPr>
            <a:r>
              <a:rPr lang="en" sz="16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Parametrization &amp; Texture Mapping</a:t>
            </a:r>
            <a:endParaRPr sz="1600"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8225" y="2381787"/>
            <a:ext cx="1875574" cy="1875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4375" y="2100363"/>
            <a:ext cx="2438400" cy="243840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6"/>
          <p:cNvSpPr/>
          <p:nvPr/>
        </p:nvSpPr>
        <p:spPr>
          <a:xfrm>
            <a:off x="4089588" y="2958275"/>
            <a:ext cx="789000" cy="7890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26"/>
          <p:cNvSpPr txBox="1"/>
          <p:nvPr/>
        </p:nvSpPr>
        <p:spPr>
          <a:xfrm>
            <a:off x="1272300" y="337675"/>
            <a:ext cx="6423600" cy="11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666666"/>
                </a:solidFill>
                <a:latin typeface="Quicksand"/>
                <a:ea typeface="Quicksand"/>
                <a:cs typeface="Quicksand"/>
                <a:sym typeface="Quicksand"/>
              </a:rPr>
              <a:t>Py</a:t>
            </a:r>
            <a:r>
              <a:rPr b="1" lang="en" sz="2400">
                <a:solidFill>
                  <a:srgbClr val="666666"/>
                </a:solidFill>
                <a:latin typeface="Quicksand"/>
                <a:ea typeface="Quicksand"/>
                <a:cs typeface="Quicksand"/>
                <a:sym typeface="Quicksand"/>
              </a:rPr>
              <a:t>Meshlab</a:t>
            </a:r>
            <a:endParaRPr b="1" sz="2400">
              <a:solidFill>
                <a:srgbClr val="666666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666666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>
                <a:solidFill>
                  <a:srgbClr val="666666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Colab : </a:t>
            </a:r>
            <a:r>
              <a:rPr lang="en" sz="1450" u="sng">
                <a:solidFill>
                  <a:srgbClr val="7F85F5"/>
                </a:solidFill>
                <a:latin typeface="Quicksand SemiBold"/>
                <a:ea typeface="Quicksand SemiBold"/>
                <a:cs typeface="Quicksand SemiBold"/>
                <a:sym typeface="Quicksand SemiBold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https://tinyurl.com/meshlab23</a:t>
            </a:r>
            <a:endParaRPr sz="2800" u="sng">
              <a:solidFill>
                <a:srgbClr val="7F85F5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7"/>
          <p:cNvSpPr txBox="1"/>
          <p:nvPr/>
        </p:nvSpPr>
        <p:spPr>
          <a:xfrm>
            <a:off x="2586125" y="244250"/>
            <a:ext cx="36708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666666"/>
                </a:solidFill>
                <a:latin typeface="Quicksand"/>
                <a:ea typeface="Quicksand"/>
                <a:cs typeface="Quicksand"/>
                <a:sym typeface="Quicksand"/>
              </a:rPr>
              <a:t>Summary</a:t>
            </a:r>
            <a:endParaRPr b="1" sz="2700">
              <a:solidFill>
                <a:srgbClr val="666666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50" name="Google Shape;150;p27"/>
          <p:cNvSpPr txBox="1"/>
          <p:nvPr/>
        </p:nvSpPr>
        <p:spPr>
          <a:xfrm>
            <a:off x="122125" y="921025"/>
            <a:ext cx="8807100" cy="27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2F2F4A"/>
                </a:solidFill>
                <a:latin typeface="Quicksand"/>
                <a:ea typeface="Quicksand"/>
                <a:cs typeface="Quicksand"/>
                <a:sym typeface="Quicksand"/>
              </a:rPr>
              <a:t>What have we learned ?</a:t>
            </a:r>
            <a:endParaRPr b="1" sz="1800">
              <a:solidFill>
                <a:srgbClr val="2F2F4A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2F2F4A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F2F4A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2F2F4A"/>
              </a:buClr>
              <a:buSzPts val="1500"/>
              <a:buFont typeface="Quicksand"/>
              <a:buChar char="➔"/>
            </a:pPr>
            <a:r>
              <a:rPr lang="en" sz="1500">
                <a:solidFill>
                  <a:srgbClr val="2F2F4A"/>
                </a:solidFill>
                <a:latin typeface="Quicksand"/>
                <a:ea typeface="Quicksand"/>
                <a:cs typeface="Quicksand"/>
                <a:sym typeface="Quicksand"/>
              </a:rPr>
              <a:t>Major file formats for storing 3D information.</a:t>
            </a:r>
            <a:endParaRPr sz="1500">
              <a:solidFill>
                <a:srgbClr val="2F2F4A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2F2F4A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2F2F4A"/>
              </a:buClr>
              <a:buSzPts val="1500"/>
              <a:buFont typeface="Quicksand"/>
              <a:buChar char="➔"/>
            </a:pPr>
            <a:r>
              <a:rPr lang="en" sz="1500">
                <a:solidFill>
                  <a:srgbClr val="2F2F4A"/>
                </a:solidFill>
                <a:latin typeface="Quicksand"/>
                <a:ea typeface="Quicksand"/>
                <a:cs typeface="Quicksand"/>
                <a:sym typeface="Quicksand"/>
              </a:rPr>
              <a:t>UV Parametrization</a:t>
            </a:r>
            <a:endParaRPr sz="1500">
              <a:solidFill>
                <a:srgbClr val="2F2F4A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2F2F4A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2F2F4A"/>
              </a:buClr>
              <a:buSzPts val="1500"/>
              <a:buFont typeface="Quicksand"/>
              <a:buChar char="➔"/>
            </a:pPr>
            <a:r>
              <a:rPr lang="en" sz="1500">
                <a:solidFill>
                  <a:srgbClr val="2F2F4A"/>
                </a:solidFill>
                <a:latin typeface="Quicksand"/>
                <a:ea typeface="Quicksand"/>
                <a:cs typeface="Quicksand"/>
                <a:sym typeface="Quicksand"/>
              </a:rPr>
              <a:t>Standard Meshlab filters and how to apply them.</a:t>
            </a:r>
            <a:endParaRPr sz="1500">
              <a:solidFill>
                <a:srgbClr val="2F2F4A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2F2F4A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2F2F4A"/>
              </a:buClr>
              <a:buSzPts val="1500"/>
              <a:buFont typeface="Quicksand"/>
              <a:buChar char="➔"/>
            </a:pPr>
            <a:r>
              <a:rPr lang="en" sz="1500">
                <a:solidFill>
                  <a:srgbClr val="2F2F4A"/>
                </a:solidFill>
                <a:latin typeface="Quicksand"/>
                <a:ea typeface="Quicksand"/>
                <a:cs typeface="Quicksand"/>
                <a:sym typeface="Quicksand"/>
              </a:rPr>
              <a:t>Applying meshlab filters in python using PyMeshlab</a:t>
            </a:r>
            <a:endParaRPr sz="1500">
              <a:solidFill>
                <a:srgbClr val="2F2F4A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A86E8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900"/>
                                        <p:tgtEl>
                                          <p:spTgt spid="15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900"/>
                                        <p:tgtEl>
                                          <p:spTgt spid="15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900"/>
                                        <p:tgtEl>
                                          <p:spTgt spid="15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900"/>
                                        <p:tgtEl>
                                          <p:spTgt spid="15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900"/>
                                        <p:tgtEl>
                                          <p:spTgt spid="15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900"/>
                                        <p:tgtEl>
                                          <p:spTgt spid="15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900"/>
                                        <p:tgtEl>
                                          <p:spTgt spid="15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900"/>
                                        <p:tgtEl>
                                          <p:spTgt spid="15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900"/>
                                        <p:tgtEl>
                                          <p:spTgt spid="15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900"/>
                                        <p:tgtEl>
                                          <p:spTgt spid="150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900"/>
                                        <p:tgtEl>
                                          <p:spTgt spid="150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8"/>
          <p:cNvSpPr txBox="1"/>
          <p:nvPr/>
        </p:nvSpPr>
        <p:spPr>
          <a:xfrm>
            <a:off x="2586125" y="244250"/>
            <a:ext cx="36708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666666"/>
                </a:solidFill>
                <a:latin typeface="Quicksand"/>
                <a:ea typeface="Quicksand"/>
                <a:cs typeface="Quicksand"/>
                <a:sym typeface="Quicksand"/>
              </a:rPr>
              <a:t>Now What?</a:t>
            </a:r>
            <a:endParaRPr b="1" sz="2700">
              <a:solidFill>
                <a:srgbClr val="666666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56" name="Google Shape;156;p28"/>
          <p:cNvSpPr txBox="1"/>
          <p:nvPr/>
        </p:nvSpPr>
        <p:spPr>
          <a:xfrm>
            <a:off x="129550" y="1664300"/>
            <a:ext cx="55536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2F2F4A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F2F4A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2F2F4A"/>
              </a:buClr>
              <a:buSzPts val="1400"/>
              <a:buFont typeface="Quicksand"/>
              <a:buChar char="➔"/>
            </a:pPr>
            <a:r>
              <a:rPr lang="en">
                <a:solidFill>
                  <a:srgbClr val="2F2F4A"/>
                </a:solidFill>
                <a:latin typeface="Quicksand"/>
                <a:ea typeface="Quicksand"/>
                <a:cs typeface="Quicksand"/>
                <a:sym typeface="Quicksand"/>
              </a:rPr>
              <a:t>Explore Meshlab filters — read respective papers.</a:t>
            </a:r>
            <a:endParaRPr>
              <a:solidFill>
                <a:srgbClr val="2F2F4A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F2F4A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2F2F4A"/>
              </a:buClr>
              <a:buSzPts val="1400"/>
              <a:buFont typeface="Quicksand"/>
              <a:buChar char="➔"/>
            </a:pPr>
            <a:r>
              <a:rPr lang="en">
                <a:solidFill>
                  <a:srgbClr val="2F2F4A"/>
                </a:solidFill>
                <a:latin typeface="Quicksand"/>
                <a:ea typeface="Quicksand"/>
                <a:cs typeface="Quicksand"/>
                <a:sym typeface="Quicksand"/>
              </a:rPr>
              <a:t>Try more advanced operations in PyMeshlab, including applying filters on multiple meshes at once.</a:t>
            </a:r>
            <a:endParaRPr>
              <a:solidFill>
                <a:srgbClr val="2F2F4A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A86E8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157" name="Google Shape;157;p28"/>
          <p:cNvPicPr preferRelativeResize="0"/>
          <p:nvPr/>
        </p:nvPicPr>
        <p:blipFill rotWithShape="1">
          <a:blip r:embed="rId3">
            <a:alphaModFix/>
          </a:blip>
          <a:srcRect b="0" l="0" r="50485" t="0"/>
          <a:stretch/>
        </p:blipFill>
        <p:spPr>
          <a:xfrm>
            <a:off x="5737275" y="1120800"/>
            <a:ext cx="2691275" cy="3619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9211" y="1151926"/>
            <a:ext cx="3905573" cy="3502802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9"/>
          <p:cNvSpPr txBox="1"/>
          <p:nvPr/>
        </p:nvSpPr>
        <p:spPr>
          <a:xfrm>
            <a:off x="2452225" y="308450"/>
            <a:ext cx="4133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666666"/>
                </a:solidFill>
                <a:latin typeface="Quicksand"/>
                <a:ea typeface="Quicksand"/>
                <a:cs typeface="Quicksand"/>
                <a:sym typeface="Quicksand"/>
              </a:rPr>
              <a:t>Any Questions ?</a:t>
            </a:r>
            <a:endParaRPr b="1" sz="3600">
              <a:solidFill>
                <a:srgbClr val="666666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/>
        </p:nvSpPr>
        <p:spPr>
          <a:xfrm>
            <a:off x="2176200" y="732725"/>
            <a:ext cx="4791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999999"/>
                </a:solidFill>
                <a:latin typeface="Quicksand"/>
                <a:ea typeface="Quicksand"/>
                <a:cs typeface="Quicksand"/>
                <a:sym typeface="Quicksand"/>
              </a:rPr>
              <a:t>3D Vision Summer School </a:t>
            </a:r>
            <a:r>
              <a:rPr b="1" lang="en" sz="24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2023</a:t>
            </a:r>
            <a:endParaRPr b="1" sz="2400"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61" name="Google Shape;61;p14"/>
          <p:cNvSpPr txBox="1"/>
          <p:nvPr/>
        </p:nvSpPr>
        <p:spPr>
          <a:xfrm>
            <a:off x="1555500" y="1606625"/>
            <a:ext cx="6033000" cy="10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8E7CC3"/>
                </a:solidFill>
                <a:latin typeface="Quicksand"/>
                <a:ea typeface="Quicksand"/>
                <a:cs typeface="Quicksand"/>
                <a:sym typeface="Quicksand"/>
              </a:rPr>
              <a:t>Geometry Processing</a:t>
            </a:r>
            <a:endParaRPr b="1" sz="2400">
              <a:solidFill>
                <a:srgbClr val="8E7CC3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" sz="3500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rPr>
              <a:t>Introduction to</a:t>
            </a:r>
            <a:r>
              <a:rPr lang="en" sz="35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" sz="3500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rPr>
              <a:t>Meshlab</a:t>
            </a:r>
            <a:endParaRPr sz="3500">
              <a:solidFill>
                <a:schemeClr val="accent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62" name="Google Shape;62;p14"/>
          <p:cNvSpPr txBox="1"/>
          <p:nvPr/>
        </p:nvSpPr>
        <p:spPr>
          <a:xfrm>
            <a:off x="2176200" y="3219800"/>
            <a:ext cx="4791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Astitva Srivastava</a:t>
            </a:r>
            <a:endParaRPr sz="24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63" name="Google Shape;63;p14"/>
          <p:cNvSpPr txBox="1"/>
          <p:nvPr/>
        </p:nvSpPr>
        <p:spPr>
          <a:xfrm>
            <a:off x="2176200" y="3773900"/>
            <a:ext cx="4791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999999"/>
                </a:solidFill>
                <a:latin typeface="Quicksand"/>
                <a:ea typeface="Quicksand"/>
                <a:cs typeface="Quicksand"/>
                <a:sym typeface="Quicksand"/>
              </a:rPr>
              <a:t>CVIT, IIITH</a:t>
            </a:r>
            <a:endParaRPr sz="2400"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/>
        </p:nvSpPr>
        <p:spPr>
          <a:xfrm>
            <a:off x="2586125" y="244250"/>
            <a:ext cx="36708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666666"/>
                </a:solidFill>
                <a:latin typeface="Quicksand"/>
                <a:ea typeface="Quicksand"/>
                <a:cs typeface="Quicksand"/>
                <a:sym typeface="Quicksand"/>
              </a:rPr>
              <a:t>File Formats</a:t>
            </a:r>
            <a:endParaRPr b="1" sz="2700">
              <a:solidFill>
                <a:srgbClr val="666666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69" name="Google Shape;69;p15"/>
          <p:cNvSpPr txBox="1"/>
          <p:nvPr/>
        </p:nvSpPr>
        <p:spPr>
          <a:xfrm>
            <a:off x="122125" y="921025"/>
            <a:ext cx="8807100" cy="40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Quicksand"/>
                <a:ea typeface="Quicksand"/>
                <a:cs typeface="Quicksand"/>
                <a:sym typeface="Quicksand"/>
              </a:rPr>
              <a:t>OBJ</a:t>
            </a:r>
            <a:r>
              <a:rPr b="1" lang="en">
                <a:latin typeface="Quicksand"/>
                <a:ea typeface="Quicksand"/>
                <a:cs typeface="Quicksand"/>
                <a:sym typeface="Quicksand"/>
              </a:rPr>
              <a:t> : </a:t>
            </a:r>
            <a:r>
              <a:rPr lang="en" sz="1200">
                <a:solidFill>
                  <a:srgbClr val="2F2F4A"/>
                </a:solidFill>
                <a:latin typeface="Quicksand"/>
                <a:ea typeface="Quicksand"/>
                <a:cs typeface="Quicksand"/>
                <a:sym typeface="Quicksand"/>
              </a:rPr>
              <a:t>The OBJ file format is </a:t>
            </a:r>
            <a:r>
              <a:rPr b="1" lang="en" sz="1200">
                <a:solidFill>
                  <a:srgbClr val="2F2F4A"/>
                </a:solidFill>
                <a:latin typeface="Quicksand"/>
                <a:ea typeface="Quicksand"/>
                <a:cs typeface="Quicksand"/>
                <a:sym typeface="Quicksand"/>
              </a:rPr>
              <a:t>a simple data-format that represents 3D geometry alone</a:t>
            </a:r>
            <a:r>
              <a:rPr lang="en" sz="1200">
                <a:solidFill>
                  <a:srgbClr val="2F2F4A"/>
                </a:solidFill>
                <a:latin typeface="Quicksand"/>
                <a:ea typeface="Quicksand"/>
                <a:cs typeface="Quicksand"/>
                <a:sym typeface="Quicksand"/>
              </a:rPr>
              <a:t> — namely, the position of each vertex, the UV position of each texture coordinate vertex, vertex normals, and the faces that make each polygon defined as a list of vertices, and texture vertices. Also comes with a </a:t>
            </a:r>
            <a:r>
              <a:rPr b="1" lang="en" sz="1200">
                <a:solidFill>
                  <a:srgbClr val="2F2F4A"/>
                </a:solidFill>
                <a:latin typeface="Quicksand"/>
                <a:ea typeface="Quicksand"/>
                <a:cs typeface="Quicksand"/>
                <a:sym typeface="Quicksand"/>
              </a:rPr>
              <a:t>material file ( mtl ).</a:t>
            </a:r>
            <a:endParaRPr b="1" sz="1200">
              <a:solidFill>
                <a:srgbClr val="2F2F4A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F2F4A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F2F4A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4A86E8"/>
                </a:solidFill>
                <a:latin typeface="Quicksand"/>
                <a:ea typeface="Quicksand"/>
                <a:cs typeface="Quicksand"/>
                <a:sym typeface="Quicksand"/>
              </a:rPr>
              <a:t>v</a:t>
            </a:r>
            <a:r>
              <a:rPr b="1" lang="en" sz="1200">
                <a:solidFill>
                  <a:srgbClr val="4A86E8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" sz="1200">
                <a:solidFill>
                  <a:srgbClr val="9900FF"/>
                </a:solidFill>
                <a:latin typeface="Quicksand"/>
                <a:ea typeface="Quicksand"/>
                <a:cs typeface="Quicksand"/>
                <a:sym typeface="Quicksand"/>
              </a:rPr>
              <a:t>x</a:t>
            </a:r>
            <a:r>
              <a:rPr baseline="-25000" lang="en" sz="1200">
                <a:solidFill>
                  <a:srgbClr val="9900FF"/>
                </a:solidFill>
                <a:latin typeface="Quicksand"/>
                <a:ea typeface="Quicksand"/>
                <a:cs typeface="Quicksand"/>
                <a:sym typeface="Quicksand"/>
              </a:rPr>
              <a:t>1</a:t>
            </a:r>
            <a:r>
              <a:rPr lang="en" sz="1200">
                <a:solidFill>
                  <a:srgbClr val="9900FF"/>
                </a:solidFill>
                <a:latin typeface="Quicksand"/>
                <a:ea typeface="Quicksand"/>
                <a:cs typeface="Quicksand"/>
                <a:sym typeface="Quicksand"/>
              </a:rPr>
              <a:t> y</a:t>
            </a:r>
            <a:r>
              <a:rPr baseline="-25000" lang="en" sz="1200">
                <a:solidFill>
                  <a:srgbClr val="9900FF"/>
                </a:solidFill>
                <a:latin typeface="Quicksand"/>
                <a:ea typeface="Quicksand"/>
                <a:cs typeface="Quicksand"/>
                <a:sym typeface="Quicksand"/>
              </a:rPr>
              <a:t>1</a:t>
            </a:r>
            <a:r>
              <a:rPr lang="en" sz="1200">
                <a:solidFill>
                  <a:srgbClr val="9900FF"/>
                </a:solidFill>
                <a:latin typeface="Quicksand"/>
                <a:ea typeface="Quicksand"/>
                <a:cs typeface="Quicksand"/>
                <a:sym typeface="Quicksand"/>
              </a:rPr>
              <a:t> z</a:t>
            </a:r>
            <a:r>
              <a:rPr baseline="-25000" lang="en" sz="1200">
                <a:solidFill>
                  <a:srgbClr val="9900FF"/>
                </a:solidFill>
                <a:latin typeface="Quicksand"/>
                <a:ea typeface="Quicksand"/>
                <a:cs typeface="Quicksand"/>
                <a:sym typeface="Quicksand"/>
              </a:rPr>
              <a:t>1</a:t>
            </a:r>
            <a:r>
              <a:rPr lang="en" sz="1200">
                <a:solidFill>
                  <a:srgbClr val="9900FF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" sz="1200">
                <a:solidFill>
                  <a:srgbClr val="134F5C"/>
                </a:solidFill>
                <a:latin typeface="Quicksand"/>
                <a:ea typeface="Quicksand"/>
                <a:cs typeface="Quicksand"/>
                <a:sym typeface="Quicksand"/>
              </a:rPr>
              <a:t>nx</a:t>
            </a:r>
            <a:r>
              <a:rPr baseline="-25000" lang="en" sz="1200">
                <a:solidFill>
                  <a:srgbClr val="134F5C"/>
                </a:solidFill>
                <a:latin typeface="Quicksand"/>
                <a:ea typeface="Quicksand"/>
                <a:cs typeface="Quicksand"/>
                <a:sym typeface="Quicksand"/>
              </a:rPr>
              <a:t>1</a:t>
            </a:r>
            <a:r>
              <a:rPr lang="en" sz="1200">
                <a:solidFill>
                  <a:srgbClr val="134F5C"/>
                </a:solidFill>
                <a:latin typeface="Quicksand"/>
                <a:ea typeface="Quicksand"/>
                <a:cs typeface="Quicksand"/>
                <a:sym typeface="Quicksand"/>
              </a:rPr>
              <a:t> ny</a:t>
            </a:r>
            <a:r>
              <a:rPr baseline="-25000" lang="en" sz="1200">
                <a:solidFill>
                  <a:srgbClr val="134F5C"/>
                </a:solidFill>
                <a:latin typeface="Quicksand"/>
                <a:ea typeface="Quicksand"/>
                <a:cs typeface="Quicksand"/>
                <a:sym typeface="Quicksand"/>
              </a:rPr>
              <a:t>1</a:t>
            </a:r>
            <a:r>
              <a:rPr lang="en" sz="1200">
                <a:solidFill>
                  <a:srgbClr val="134F5C"/>
                </a:solidFill>
                <a:latin typeface="Quicksand"/>
                <a:ea typeface="Quicksand"/>
                <a:cs typeface="Quicksand"/>
                <a:sym typeface="Quicksand"/>
              </a:rPr>
              <a:t> nz</a:t>
            </a:r>
            <a:r>
              <a:rPr baseline="-25000" lang="en" sz="1200">
                <a:solidFill>
                  <a:srgbClr val="134F5C"/>
                </a:solidFill>
                <a:latin typeface="Quicksand"/>
                <a:ea typeface="Quicksand"/>
                <a:cs typeface="Quicksand"/>
                <a:sym typeface="Quicksand"/>
              </a:rPr>
              <a:t>1</a:t>
            </a:r>
            <a:endParaRPr baseline="-25000" sz="1200">
              <a:solidFill>
                <a:srgbClr val="134F5C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4A86E8"/>
                </a:solidFill>
                <a:latin typeface="Quicksand"/>
                <a:ea typeface="Quicksand"/>
                <a:cs typeface="Quicksand"/>
                <a:sym typeface="Quicksand"/>
              </a:rPr>
              <a:t>v</a:t>
            </a:r>
            <a:r>
              <a:rPr lang="en" sz="1200">
                <a:solidFill>
                  <a:srgbClr val="4A86E8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" sz="1200">
                <a:solidFill>
                  <a:srgbClr val="9900FF"/>
                </a:solidFill>
                <a:latin typeface="Quicksand"/>
                <a:ea typeface="Quicksand"/>
                <a:cs typeface="Quicksand"/>
                <a:sym typeface="Quicksand"/>
              </a:rPr>
              <a:t>x</a:t>
            </a:r>
            <a:r>
              <a:rPr baseline="-25000" lang="en" sz="1200">
                <a:solidFill>
                  <a:srgbClr val="9900FF"/>
                </a:solidFill>
                <a:latin typeface="Quicksand"/>
                <a:ea typeface="Quicksand"/>
                <a:cs typeface="Quicksand"/>
                <a:sym typeface="Quicksand"/>
              </a:rPr>
              <a:t>2</a:t>
            </a:r>
            <a:r>
              <a:rPr lang="en" sz="1200">
                <a:solidFill>
                  <a:srgbClr val="9900FF"/>
                </a:solidFill>
                <a:latin typeface="Quicksand"/>
                <a:ea typeface="Quicksand"/>
                <a:cs typeface="Quicksand"/>
                <a:sym typeface="Quicksand"/>
              </a:rPr>
              <a:t> y</a:t>
            </a:r>
            <a:r>
              <a:rPr baseline="-25000" lang="en" sz="1200">
                <a:solidFill>
                  <a:srgbClr val="9900FF"/>
                </a:solidFill>
                <a:latin typeface="Quicksand"/>
                <a:ea typeface="Quicksand"/>
                <a:cs typeface="Quicksand"/>
                <a:sym typeface="Quicksand"/>
              </a:rPr>
              <a:t>2</a:t>
            </a:r>
            <a:r>
              <a:rPr lang="en" sz="1200">
                <a:solidFill>
                  <a:srgbClr val="9900FF"/>
                </a:solidFill>
                <a:latin typeface="Quicksand"/>
                <a:ea typeface="Quicksand"/>
                <a:cs typeface="Quicksand"/>
                <a:sym typeface="Quicksand"/>
              </a:rPr>
              <a:t> z</a:t>
            </a:r>
            <a:r>
              <a:rPr baseline="-25000" lang="en" sz="1200">
                <a:solidFill>
                  <a:srgbClr val="9900FF"/>
                </a:solidFill>
                <a:latin typeface="Quicksand"/>
                <a:ea typeface="Quicksand"/>
                <a:cs typeface="Quicksand"/>
                <a:sym typeface="Quicksand"/>
              </a:rPr>
              <a:t>2</a:t>
            </a:r>
            <a:r>
              <a:rPr lang="en" sz="1200">
                <a:solidFill>
                  <a:srgbClr val="9900FF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" sz="1200">
                <a:solidFill>
                  <a:srgbClr val="134F5C"/>
                </a:solidFill>
                <a:latin typeface="Quicksand"/>
                <a:ea typeface="Quicksand"/>
                <a:cs typeface="Quicksand"/>
                <a:sym typeface="Quicksand"/>
              </a:rPr>
              <a:t>nx</a:t>
            </a:r>
            <a:r>
              <a:rPr baseline="-25000" lang="en" sz="1200">
                <a:solidFill>
                  <a:srgbClr val="134F5C"/>
                </a:solidFill>
                <a:latin typeface="Quicksand"/>
                <a:ea typeface="Quicksand"/>
                <a:cs typeface="Quicksand"/>
                <a:sym typeface="Quicksand"/>
              </a:rPr>
              <a:t>2</a:t>
            </a:r>
            <a:r>
              <a:rPr lang="en" sz="1200">
                <a:solidFill>
                  <a:srgbClr val="134F5C"/>
                </a:solidFill>
                <a:latin typeface="Quicksand"/>
                <a:ea typeface="Quicksand"/>
                <a:cs typeface="Quicksand"/>
                <a:sym typeface="Quicksand"/>
              </a:rPr>
              <a:t> ny</a:t>
            </a:r>
            <a:r>
              <a:rPr baseline="-25000" lang="en" sz="1200">
                <a:solidFill>
                  <a:srgbClr val="134F5C"/>
                </a:solidFill>
                <a:latin typeface="Quicksand"/>
                <a:ea typeface="Quicksand"/>
                <a:cs typeface="Quicksand"/>
                <a:sym typeface="Quicksand"/>
              </a:rPr>
              <a:t>2</a:t>
            </a:r>
            <a:r>
              <a:rPr lang="en" sz="1200">
                <a:solidFill>
                  <a:srgbClr val="134F5C"/>
                </a:solidFill>
                <a:latin typeface="Quicksand"/>
                <a:ea typeface="Quicksand"/>
                <a:cs typeface="Quicksand"/>
                <a:sym typeface="Quicksand"/>
              </a:rPr>
              <a:t> nz</a:t>
            </a:r>
            <a:r>
              <a:rPr baseline="-25000" lang="en" sz="1200">
                <a:solidFill>
                  <a:srgbClr val="134F5C"/>
                </a:solidFill>
                <a:latin typeface="Quicksand"/>
                <a:ea typeface="Quicksand"/>
                <a:cs typeface="Quicksand"/>
                <a:sym typeface="Quicksand"/>
              </a:rPr>
              <a:t>2</a:t>
            </a:r>
            <a:endParaRPr baseline="-25000" sz="1200">
              <a:solidFill>
                <a:srgbClr val="134F5C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4A86E8"/>
                </a:solidFill>
                <a:latin typeface="Quicksand"/>
                <a:ea typeface="Quicksand"/>
                <a:cs typeface="Quicksand"/>
                <a:sym typeface="Quicksand"/>
              </a:rPr>
              <a:t>.</a:t>
            </a:r>
            <a:endParaRPr b="1" sz="1200">
              <a:solidFill>
                <a:srgbClr val="4A86E8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4A86E8"/>
                </a:solidFill>
                <a:latin typeface="Quicksand"/>
                <a:ea typeface="Quicksand"/>
                <a:cs typeface="Quicksand"/>
                <a:sym typeface="Quicksand"/>
              </a:rPr>
              <a:t>.</a:t>
            </a:r>
            <a:endParaRPr b="1" sz="1200">
              <a:solidFill>
                <a:srgbClr val="4A86E8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4A86E8"/>
                </a:solidFill>
                <a:latin typeface="Quicksand"/>
                <a:ea typeface="Quicksand"/>
                <a:cs typeface="Quicksand"/>
                <a:sym typeface="Quicksand"/>
              </a:rPr>
              <a:t>.</a:t>
            </a:r>
            <a:endParaRPr b="1" sz="1200">
              <a:solidFill>
                <a:srgbClr val="4A86E8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4A86E8"/>
                </a:solidFill>
                <a:latin typeface="Quicksand"/>
                <a:ea typeface="Quicksand"/>
                <a:cs typeface="Quicksand"/>
                <a:sym typeface="Quicksand"/>
              </a:rPr>
              <a:t>v</a:t>
            </a:r>
            <a:r>
              <a:rPr lang="en" sz="1200">
                <a:solidFill>
                  <a:srgbClr val="4A86E8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" sz="1200">
                <a:solidFill>
                  <a:srgbClr val="9900FF"/>
                </a:solidFill>
                <a:latin typeface="Quicksand"/>
                <a:ea typeface="Quicksand"/>
                <a:cs typeface="Quicksand"/>
                <a:sym typeface="Quicksand"/>
              </a:rPr>
              <a:t>x</a:t>
            </a:r>
            <a:r>
              <a:rPr baseline="-25000" lang="en" sz="1200">
                <a:solidFill>
                  <a:srgbClr val="9900FF"/>
                </a:solidFill>
                <a:latin typeface="Quicksand"/>
                <a:ea typeface="Quicksand"/>
                <a:cs typeface="Quicksand"/>
                <a:sym typeface="Quicksand"/>
              </a:rPr>
              <a:t>k</a:t>
            </a:r>
            <a:r>
              <a:rPr lang="en" sz="1200">
                <a:solidFill>
                  <a:srgbClr val="9900FF"/>
                </a:solidFill>
                <a:latin typeface="Quicksand"/>
                <a:ea typeface="Quicksand"/>
                <a:cs typeface="Quicksand"/>
                <a:sym typeface="Quicksand"/>
              </a:rPr>
              <a:t> y</a:t>
            </a:r>
            <a:r>
              <a:rPr baseline="-25000" lang="en" sz="1200">
                <a:solidFill>
                  <a:srgbClr val="9900FF"/>
                </a:solidFill>
                <a:latin typeface="Quicksand"/>
                <a:ea typeface="Quicksand"/>
                <a:cs typeface="Quicksand"/>
                <a:sym typeface="Quicksand"/>
              </a:rPr>
              <a:t>k</a:t>
            </a:r>
            <a:r>
              <a:rPr lang="en" sz="1200">
                <a:solidFill>
                  <a:srgbClr val="9900FF"/>
                </a:solidFill>
                <a:latin typeface="Quicksand"/>
                <a:ea typeface="Quicksand"/>
                <a:cs typeface="Quicksand"/>
                <a:sym typeface="Quicksand"/>
              </a:rPr>
              <a:t> z</a:t>
            </a:r>
            <a:r>
              <a:rPr baseline="-25000" lang="en" sz="1200">
                <a:solidFill>
                  <a:srgbClr val="9900FF"/>
                </a:solidFill>
                <a:latin typeface="Quicksand"/>
                <a:ea typeface="Quicksand"/>
                <a:cs typeface="Quicksand"/>
                <a:sym typeface="Quicksand"/>
              </a:rPr>
              <a:t>k</a:t>
            </a:r>
            <a:r>
              <a:rPr lang="en" sz="1200">
                <a:solidFill>
                  <a:srgbClr val="9900FF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" sz="1200">
                <a:solidFill>
                  <a:srgbClr val="134F5C"/>
                </a:solidFill>
                <a:latin typeface="Quicksand"/>
                <a:ea typeface="Quicksand"/>
                <a:cs typeface="Quicksand"/>
                <a:sym typeface="Quicksand"/>
              </a:rPr>
              <a:t>nx</a:t>
            </a:r>
            <a:r>
              <a:rPr baseline="-25000" lang="en" sz="1200">
                <a:solidFill>
                  <a:srgbClr val="134F5C"/>
                </a:solidFill>
                <a:latin typeface="Quicksand"/>
                <a:ea typeface="Quicksand"/>
                <a:cs typeface="Quicksand"/>
                <a:sym typeface="Quicksand"/>
              </a:rPr>
              <a:t>k</a:t>
            </a:r>
            <a:r>
              <a:rPr lang="en" sz="1200">
                <a:solidFill>
                  <a:srgbClr val="134F5C"/>
                </a:solidFill>
                <a:latin typeface="Quicksand"/>
                <a:ea typeface="Quicksand"/>
                <a:cs typeface="Quicksand"/>
                <a:sym typeface="Quicksand"/>
              </a:rPr>
              <a:t> ny</a:t>
            </a:r>
            <a:r>
              <a:rPr baseline="-25000" lang="en" sz="1200">
                <a:solidFill>
                  <a:srgbClr val="134F5C"/>
                </a:solidFill>
                <a:latin typeface="Quicksand"/>
                <a:ea typeface="Quicksand"/>
                <a:cs typeface="Quicksand"/>
                <a:sym typeface="Quicksand"/>
              </a:rPr>
              <a:t>k</a:t>
            </a:r>
            <a:r>
              <a:rPr lang="en" sz="1200">
                <a:solidFill>
                  <a:srgbClr val="134F5C"/>
                </a:solidFill>
                <a:latin typeface="Quicksand"/>
                <a:ea typeface="Quicksand"/>
                <a:cs typeface="Quicksand"/>
                <a:sym typeface="Quicksand"/>
              </a:rPr>
              <a:t> nz</a:t>
            </a:r>
            <a:r>
              <a:rPr baseline="-25000" lang="en" sz="1200">
                <a:solidFill>
                  <a:srgbClr val="134F5C"/>
                </a:solidFill>
                <a:latin typeface="Quicksand"/>
                <a:ea typeface="Quicksand"/>
                <a:cs typeface="Quicksand"/>
                <a:sym typeface="Quicksand"/>
              </a:rPr>
              <a:t>k</a:t>
            </a:r>
            <a:endParaRPr baseline="-25000" sz="1200">
              <a:solidFill>
                <a:srgbClr val="134F5C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aseline="-25000" sz="1200">
              <a:solidFill>
                <a:srgbClr val="134F5C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4A86E8"/>
                </a:solidFill>
                <a:latin typeface="Quicksand"/>
                <a:ea typeface="Quicksand"/>
                <a:cs typeface="Quicksand"/>
                <a:sym typeface="Quicksand"/>
              </a:rPr>
              <a:t>v</a:t>
            </a:r>
            <a:r>
              <a:rPr b="1" lang="en" sz="1200">
                <a:solidFill>
                  <a:srgbClr val="4A86E8"/>
                </a:solidFill>
                <a:latin typeface="Quicksand"/>
                <a:ea typeface="Quicksand"/>
                <a:cs typeface="Quicksand"/>
                <a:sym typeface="Quicksand"/>
              </a:rPr>
              <a:t>t </a:t>
            </a:r>
            <a:r>
              <a:rPr lang="en" sz="1200">
                <a:solidFill>
                  <a:srgbClr val="C27BA0"/>
                </a:solidFill>
                <a:latin typeface="Quicksand"/>
                <a:ea typeface="Quicksand"/>
                <a:cs typeface="Quicksand"/>
                <a:sym typeface="Quicksand"/>
              </a:rPr>
              <a:t>u</a:t>
            </a:r>
            <a:r>
              <a:rPr baseline="-25000" lang="en" sz="1200">
                <a:solidFill>
                  <a:srgbClr val="C27BA0"/>
                </a:solidFill>
                <a:latin typeface="Quicksand"/>
                <a:ea typeface="Quicksand"/>
                <a:cs typeface="Quicksand"/>
                <a:sym typeface="Quicksand"/>
              </a:rPr>
              <a:t>1</a:t>
            </a:r>
            <a:r>
              <a:rPr lang="en" sz="1200">
                <a:solidFill>
                  <a:srgbClr val="C27BA0"/>
                </a:solidFill>
                <a:latin typeface="Quicksand"/>
                <a:ea typeface="Quicksand"/>
                <a:cs typeface="Quicksand"/>
                <a:sym typeface="Quicksand"/>
              </a:rPr>
              <a:t> v</a:t>
            </a:r>
            <a:r>
              <a:rPr baseline="-25000" lang="en" sz="1200">
                <a:solidFill>
                  <a:srgbClr val="C27BA0"/>
                </a:solidFill>
                <a:latin typeface="Quicksand"/>
                <a:ea typeface="Quicksand"/>
                <a:cs typeface="Quicksand"/>
                <a:sym typeface="Quicksand"/>
              </a:rPr>
              <a:t>1</a:t>
            </a:r>
            <a:endParaRPr baseline="-25000" sz="1200">
              <a:solidFill>
                <a:srgbClr val="C27BA0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4A86E8"/>
                </a:solidFill>
                <a:latin typeface="Quicksand"/>
                <a:ea typeface="Quicksand"/>
                <a:cs typeface="Quicksand"/>
                <a:sym typeface="Quicksand"/>
              </a:rPr>
              <a:t>v</a:t>
            </a:r>
            <a:r>
              <a:rPr b="1" lang="en" sz="1200">
                <a:solidFill>
                  <a:srgbClr val="4A86E8"/>
                </a:solidFill>
                <a:latin typeface="Quicksand"/>
                <a:ea typeface="Quicksand"/>
                <a:cs typeface="Quicksand"/>
                <a:sym typeface="Quicksand"/>
              </a:rPr>
              <a:t>t </a:t>
            </a:r>
            <a:r>
              <a:rPr lang="en" sz="1200">
                <a:solidFill>
                  <a:srgbClr val="C27BA0"/>
                </a:solidFill>
                <a:latin typeface="Quicksand"/>
                <a:ea typeface="Quicksand"/>
                <a:cs typeface="Quicksand"/>
                <a:sym typeface="Quicksand"/>
              </a:rPr>
              <a:t>u</a:t>
            </a:r>
            <a:r>
              <a:rPr baseline="-25000" lang="en" sz="1200">
                <a:solidFill>
                  <a:srgbClr val="C27BA0"/>
                </a:solidFill>
                <a:latin typeface="Quicksand"/>
                <a:ea typeface="Quicksand"/>
                <a:cs typeface="Quicksand"/>
                <a:sym typeface="Quicksand"/>
              </a:rPr>
              <a:t>2</a:t>
            </a:r>
            <a:r>
              <a:rPr lang="en" sz="1200">
                <a:solidFill>
                  <a:srgbClr val="C27BA0"/>
                </a:solidFill>
                <a:latin typeface="Quicksand"/>
                <a:ea typeface="Quicksand"/>
                <a:cs typeface="Quicksand"/>
                <a:sym typeface="Quicksand"/>
              </a:rPr>
              <a:t> v</a:t>
            </a:r>
            <a:r>
              <a:rPr baseline="-25000" lang="en" sz="1200">
                <a:solidFill>
                  <a:srgbClr val="C27BA0"/>
                </a:solidFill>
                <a:latin typeface="Quicksand"/>
                <a:ea typeface="Quicksand"/>
                <a:cs typeface="Quicksand"/>
                <a:sym typeface="Quicksand"/>
              </a:rPr>
              <a:t>2</a:t>
            </a:r>
            <a:endParaRPr b="1" baseline="-25000" sz="1200">
              <a:solidFill>
                <a:srgbClr val="4A86E8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4A86E8"/>
                </a:solidFill>
                <a:latin typeface="Quicksand"/>
                <a:ea typeface="Quicksand"/>
                <a:cs typeface="Quicksand"/>
                <a:sym typeface="Quicksand"/>
              </a:rPr>
              <a:t>.</a:t>
            </a:r>
            <a:endParaRPr b="1" sz="1200">
              <a:solidFill>
                <a:srgbClr val="4A86E8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4A86E8"/>
                </a:solidFill>
                <a:latin typeface="Quicksand"/>
                <a:ea typeface="Quicksand"/>
                <a:cs typeface="Quicksand"/>
                <a:sym typeface="Quicksand"/>
              </a:rPr>
              <a:t>.</a:t>
            </a:r>
            <a:endParaRPr b="1" sz="1200">
              <a:solidFill>
                <a:srgbClr val="4A86E8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4A86E8"/>
                </a:solidFill>
                <a:latin typeface="Quicksand"/>
                <a:ea typeface="Quicksand"/>
                <a:cs typeface="Quicksand"/>
                <a:sym typeface="Quicksand"/>
              </a:rPr>
              <a:t>.</a:t>
            </a:r>
            <a:endParaRPr b="1" sz="1200">
              <a:solidFill>
                <a:srgbClr val="4A86E8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4A86E8"/>
                </a:solidFill>
                <a:latin typeface="Quicksand"/>
                <a:ea typeface="Quicksand"/>
                <a:cs typeface="Quicksand"/>
                <a:sym typeface="Quicksand"/>
              </a:rPr>
              <a:t>vt </a:t>
            </a:r>
            <a:r>
              <a:rPr lang="en" sz="1200">
                <a:solidFill>
                  <a:srgbClr val="C27BA0"/>
                </a:solidFill>
                <a:latin typeface="Quicksand"/>
                <a:ea typeface="Quicksand"/>
                <a:cs typeface="Quicksand"/>
                <a:sym typeface="Quicksand"/>
              </a:rPr>
              <a:t>u</a:t>
            </a:r>
            <a:r>
              <a:rPr baseline="-25000" lang="en" sz="1200">
                <a:solidFill>
                  <a:srgbClr val="C27BA0"/>
                </a:solidFill>
                <a:latin typeface="Quicksand"/>
                <a:ea typeface="Quicksand"/>
                <a:cs typeface="Quicksand"/>
                <a:sym typeface="Quicksand"/>
              </a:rPr>
              <a:t>m</a:t>
            </a:r>
            <a:r>
              <a:rPr lang="en" sz="1200">
                <a:solidFill>
                  <a:srgbClr val="C27BA0"/>
                </a:solidFill>
                <a:latin typeface="Quicksand"/>
                <a:ea typeface="Quicksand"/>
                <a:cs typeface="Quicksand"/>
                <a:sym typeface="Quicksand"/>
              </a:rPr>
              <a:t> v</a:t>
            </a:r>
            <a:r>
              <a:rPr baseline="-25000" lang="en" sz="1200">
                <a:solidFill>
                  <a:srgbClr val="C27BA0"/>
                </a:solidFill>
                <a:latin typeface="Quicksand"/>
                <a:ea typeface="Quicksand"/>
                <a:cs typeface="Quicksand"/>
                <a:sym typeface="Quicksand"/>
              </a:rPr>
              <a:t>m</a:t>
            </a:r>
            <a:endParaRPr b="1" baseline="-25000" sz="1200">
              <a:solidFill>
                <a:srgbClr val="4A86E8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4A86E8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666666"/>
                </a:solidFill>
                <a:latin typeface="Quicksand"/>
                <a:ea typeface="Quicksand"/>
                <a:cs typeface="Quicksand"/>
                <a:sym typeface="Quicksand"/>
              </a:rPr>
              <a:t>f</a:t>
            </a:r>
            <a:r>
              <a:rPr b="1" lang="en" sz="1200">
                <a:solidFill>
                  <a:srgbClr val="666666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b="1" lang="en" sz="1200">
                <a:solidFill>
                  <a:srgbClr val="3D85C6"/>
                </a:solidFill>
                <a:latin typeface="Quicksand"/>
                <a:ea typeface="Quicksand"/>
                <a:cs typeface="Quicksand"/>
                <a:sym typeface="Quicksand"/>
              </a:rPr>
              <a:t>v</a:t>
            </a:r>
            <a:r>
              <a:rPr b="1" baseline="-25000" lang="en" sz="1200">
                <a:solidFill>
                  <a:srgbClr val="3D85C6"/>
                </a:solidFill>
                <a:latin typeface="Quicksand"/>
                <a:ea typeface="Quicksand"/>
                <a:cs typeface="Quicksand"/>
                <a:sym typeface="Quicksand"/>
              </a:rPr>
              <a:t>0</a:t>
            </a:r>
            <a:r>
              <a:rPr b="1" baseline="30000" lang="en" sz="1200">
                <a:solidFill>
                  <a:srgbClr val="3D85C6"/>
                </a:solidFill>
                <a:latin typeface="Quicksand"/>
                <a:ea typeface="Quicksand"/>
                <a:cs typeface="Quicksand"/>
                <a:sym typeface="Quicksand"/>
              </a:rPr>
              <a:t>index</a:t>
            </a:r>
            <a:r>
              <a:rPr b="1" lang="en" sz="1200">
                <a:solidFill>
                  <a:srgbClr val="3D85C6"/>
                </a:solidFill>
                <a:latin typeface="Quicksand"/>
                <a:ea typeface="Quicksand"/>
                <a:cs typeface="Quicksand"/>
                <a:sym typeface="Quicksand"/>
              </a:rPr>
              <a:t> / vt</a:t>
            </a:r>
            <a:r>
              <a:rPr b="1" baseline="-25000" lang="en" sz="1200">
                <a:solidFill>
                  <a:srgbClr val="3D85C6"/>
                </a:solidFill>
                <a:latin typeface="Quicksand"/>
                <a:ea typeface="Quicksand"/>
                <a:cs typeface="Quicksand"/>
                <a:sym typeface="Quicksand"/>
              </a:rPr>
              <a:t>0</a:t>
            </a:r>
            <a:r>
              <a:rPr b="1" baseline="30000" lang="en" sz="1200">
                <a:solidFill>
                  <a:srgbClr val="3D85C6"/>
                </a:solidFill>
                <a:latin typeface="Quicksand"/>
                <a:ea typeface="Quicksand"/>
                <a:cs typeface="Quicksand"/>
                <a:sym typeface="Quicksand"/>
              </a:rPr>
              <a:t>index </a:t>
            </a:r>
            <a:r>
              <a:rPr b="1" lang="en" sz="1200">
                <a:solidFill>
                  <a:srgbClr val="3D85C6"/>
                </a:solidFill>
                <a:latin typeface="Quicksand"/>
                <a:ea typeface="Quicksand"/>
                <a:cs typeface="Quicksand"/>
                <a:sym typeface="Quicksand"/>
              </a:rPr>
              <a:t>   </a:t>
            </a:r>
            <a:r>
              <a:rPr b="1" lang="en" sz="1200">
                <a:solidFill>
                  <a:srgbClr val="3D85C6"/>
                </a:solidFill>
                <a:latin typeface="Quicksand"/>
                <a:ea typeface="Quicksand"/>
                <a:cs typeface="Quicksand"/>
                <a:sym typeface="Quicksand"/>
              </a:rPr>
              <a:t>v</a:t>
            </a:r>
            <a:r>
              <a:rPr b="1" baseline="-25000" lang="en" sz="1200">
                <a:solidFill>
                  <a:srgbClr val="3D85C6"/>
                </a:solidFill>
                <a:latin typeface="Quicksand"/>
                <a:ea typeface="Quicksand"/>
                <a:cs typeface="Quicksand"/>
                <a:sym typeface="Quicksand"/>
              </a:rPr>
              <a:t>1</a:t>
            </a:r>
            <a:r>
              <a:rPr b="1" baseline="30000" lang="en" sz="1200">
                <a:solidFill>
                  <a:srgbClr val="3D85C6"/>
                </a:solidFill>
                <a:latin typeface="Quicksand"/>
                <a:ea typeface="Quicksand"/>
                <a:cs typeface="Quicksand"/>
                <a:sym typeface="Quicksand"/>
              </a:rPr>
              <a:t>index</a:t>
            </a:r>
            <a:r>
              <a:rPr b="1" lang="en" sz="1200">
                <a:solidFill>
                  <a:srgbClr val="3D85C6"/>
                </a:solidFill>
                <a:latin typeface="Quicksand"/>
                <a:ea typeface="Quicksand"/>
                <a:cs typeface="Quicksand"/>
                <a:sym typeface="Quicksand"/>
              </a:rPr>
              <a:t> / vt</a:t>
            </a:r>
            <a:r>
              <a:rPr b="1" baseline="-25000" lang="en" sz="1200">
                <a:solidFill>
                  <a:srgbClr val="3D85C6"/>
                </a:solidFill>
                <a:latin typeface="Quicksand"/>
                <a:ea typeface="Quicksand"/>
                <a:cs typeface="Quicksand"/>
                <a:sym typeface="Quicksand"/>
              </a:rPr>
              <a:t>1</a:t>
            </a:r>
            <a:r>
              <a:rPr b="1" baseline="30000" lang="en" sz="1200">
                <a:solidFill>
                  <a:srgbClr val="3D85C6"/>
                </a:solidFill>
                <a:latin typeface="Quicksand"/>
                <a:ea typeface="Quicksand"/>
                <a:cs typeface="Quicksand"/>
                <a:sym typeface="Quicksand"/>
              </a:rPr>
              <a:t>index </a:t>
            </a:r>
            <a:r>
              <a:rPr b="1" baseline="-25000" lang="en" sz="1200">
                <a:solidFill>
                  <a:srgbClr val="3D85C6"/>
                </a:solidFill>
                <a:latin typeface="Quicksand"/>
                <a:ea typeface="Quicksand"/>
                <a:cs typeface="Quicksand"/>
                <a:sym typeface="Quicksand"/>
              </a:rPr>
              <a:t>   </a:t>
            </a:r>
            <a:r>
              <a:rPr b="1" lang="en" sz="1200">
                <a:solidFill>
                  <a:srgbClr val="3D85C6"/>
                </a:solidFill>
                <a:latin typeface="Quicksand"/>
                <a:ea typeface="Quicksand"/>
                <a:cs typeface="Quicksand"/>
                <a:sym typeface="Quicksand"/>
              </a:rPr>
              <a:t>v</a:t>
            </a:r>
            <a:r>
              <a:rPr b="1" baseline="-25000" lang="en" sz="1200">
                <a:solidFill>
                  <a:srgbClr val="3D85C6"/>
                </a:solidFill>
                <a:latin typeface="Quicksand"/>
                <a:ea typeface="Quicksand"/>
                <a:cs typeface="Quicksand"/>
                <a:sym typeface="Quicksand"/>
              </a:rPr>
              <a:t>2</a:t>
            </a:r>
            <a:r>
              <a:rPr b="1" baseline="30000" lang="en" sz="1200">
                <a:solidFill>
                  <a:srgbClr val="3D85C6"/>
                </a:solidFill>
                <a:latin typeface="Quicksand"/>
                <a:ea typeface="Quicksand"/>
                <a:cs typeface="Quicksand"/>
                <a:sym typeface="Quicksand"/>
              </a:rPr>
              <a:t>index</a:t>
            </a:r>
            <a:r>
              <a:rPr b="1" lang="en" sz="1200">
                <a:solidFill>
                  <a:srgbClr val="3D85C6"/>
                </a:solidFill>
                <a:latin typeface="Quicksand"/>
                <a:ea typeface="Quicksand"/>
                <a:cs typeface="Quicksand"/>
                <a:sym typeface="Quicksand"/>
              </a:rPr>
              <a:t> / vt</a:t>
            </a:r>
            <a:r>
              <a:rPr b="1" baseline="-25000" lang="en" sz="1200">
                <a:solidFill>
                  <a:srgbClr val="3D85C6"/>
                </a:solidFill>
                <a:latin typeface="Quicksand"/>
                <a:ea typeface="Quicksand"/>
                <a:cs typeface="Quicksand"/>
                <a:sym typeface="Quicksand"/>
              </a:rPr>
              <a:t>2</a:t>
            </a:r>
            <a:r>
              <a:rPr b="1" baseline="30000" lang="en" sz="1200">
                <a:solidFill>
                  <a:srgbClr val="3D85C6"/>
                </a:solidFill>
                <a:latin typeface="Quicksand"/>
                <a:ea typeface="Quicksand"/>
                <a:cs typeface="Quicksand"/>
                <a:sym typeface="Quicksand"/>
              </a:rPr>
              <a:t>index </a:t>
            </a:r>
            <a:endParaRPr b="1" sz="1200">
              <a:solidFill>
                <a:srgbClr val="3D85C6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A86E8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70" name="Google Shape;70;p15"/>
          <p:cNvSpPr/>
          <p:nvPr/>
        </p:nvSpPr>
        <p:spPr>
          <a:xfrm>
            <a:off x="5482800" y="2128350"/>
            <a:ext cx="1511400" cy="1341900"/>
          </a:xfrm>
          <a:prstGeom prst="triangle">
            <a:avLst>
              <a:gd fmla="val 50000" name="adj"/>
            </a:avLst>
          </a:prstGeom>
          <a:solidFill>
            <a:srgbClr val="D5A6B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AD1DC"/>
              </a:solidFill>
            </a:endParaRPr>
          </a:p>
        </p:txBody>
      </p:sp>
      <p:sp>
        <p:nvSpPr>
          <p:cNvPr id="71" name="Google Shape;71;p15"/>
          <p:cNvSpPr txBox="1"/>
          <p:nvPr/>
        </p:nvSpPr>
        <p:spPr>
          <a:xfrm>
            <a:off x="6115125" y="1819875"/>
            <a:ext cx="563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666666"/>
                </a:solidFill>
              </a:rPr>
              <a:t>v</a:t>
            </a:r>
            <a:r>
              <a:rPr b="1" baseline="-25000" lang="en">
                <a:solidFill>
                  <a:srgbClr val="666666"/>
                </a:solidFill>
              </a:rPr>
              <a:t>0</a:t>
            </a:r>
            <a:endParaRPr b="1" baseline="-25000">
              <a:solidFill>
                <a:srgbClr val="666666"/>
              </a:solidFill>
            </a:endParaRPr>
          </a:p>
        </p:txBody>
      </p:sp>
      <p:sp>
        <p:nvSpPr>
          <p:cNvPr id="72" name="Google Shape;72;p15"/>
          <p:cNvSpPr txBox="1"/>
          <p:nvPr/>
        </p:nvSpPr>
        <p:spPr>
          <a:xfrm>
            <a:off x="6994200" y="3260075"/>
            <a:ext cx="563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666666"/>
                </a:solidFill>
              </a:rPr>
              <a:t>v</a:t>
            </a:r>
            <a:r>
              <a:rPr b="1" baseline="-25000" lang="en">
                <a:solidFill>
                  <a:srgbClr val="666666"/>
                </a:solidFill>
              </a:rPr>
              <a:t>1</a:t>
            </a:r>
            <a:endParaRPr b="1" baseline="-25000">
              <a:solidFill>
                <a:srgbClr val="666666"/>
              </a:solidFill>
            </a:endParaRPr>
          </a:p>
        </p:txBody>
      </p:sp>
      <p:sp>
        <p:nvSpPr>
          <p:cNvPr id="73" name="Google Shape;73;p15"/>
          <p:cNvSpPr txBox="1"/>
          <p:nvPr/>
        </p:nvSpPr>
        <p:spPr>
          <a:xfrm>
            <a:off x="5251275" y="3260075"/>
            <a:ext cx="563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666666"/>
                </a:solidFill>
              </a:rPr>
              <a:t>v</a:t>
            </a:r>
            <a:r>
              <a:rPr b="1" baseline="-25000" lang="en">
                <a:solidFill>
                  <a:srgbClr val="666666"/>
                </a:solidFill>
              </a:rPr>
              <a:t>2</a:t>
            </a:r>
            <a:endParaRPr b="1" baseline="-25000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/>
          <p:nvPr/>
        </p:nvSpPr>
        <p:spPr>
          <a:xfrm>
            <a:off x="2586125" y="244250"/>
            <a:ext cx="36708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666666"/>
                </a:solidFill>
                <a:latin typeface="Quicksand"/>
                <a:ea typeface="Quicksand"/>
                <a:cs typeface="Quicksand"/>
                <a:sym typeface="Quicksand"/>
              </a:rPr>
              <a:t>File Formats</a:t>
            </a:r>
            <a:endParaRPr b="1" sz="2700">
              <a:solidFill>
                <a:srgbClr val="666666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79" name="Google Shape;79;p16"/>
          <p:cNvSpPr txBox="1"/>
          <p:nvPr/>
        </p:nvSpPr>
        <p:spPr>
          <a:xfrm>
            <a:off x="122125" y="921025"/>
            <a:ext cx="8807100" cy="28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Quicksand"/>
                <a:ea typeface="Quicksand"/>
                <a:cs typeface="Quicksand"/>
                <a:sym typeface="Quicksand"/>
              </a:rPr>
              <a:t>PLY</a:t>
            </a:r>
            <a:r>
              <a:rPr b="1" lang="en">
                <a:latin typeface="Quicksand"/>
                <a:ea typeface="Quicksand"/>
                <a:cs typeface="Quicksand"/>
                <a:sym typeface="Quicksand"/>
              </a:rPr>
              <a:t> : </a:t>
            </a:r>
            <a:r>
              <a:rPr lang="en" sz="1200">
                <a:solidFill>
                  <a:srgbClr val="2F2F4A"/>
                </a:solidFill>
                <a:latin typeface="Quicksand"/>
                <a:ea typeface="Quicksand"/>
                <a:cs typeface="Quicksand"/>
                <a:sym typeface="Quicksand"/>
              </a:rPr>
              <a:t>PLY is a computer file format known as the Polygon File Format or the Stanford Triangle Format. It was principally designed to store three-dimensional data from 3D scanners. The data storage format supports a relatively simple description of a single object as a list of nominally flat polygons</a:t>
            </a:r>
            <a:endParaRPr sz="1200">
              <a:solidFill>
                <a:srgbClr val="2F2F4A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F2F4A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F2F4A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F2F4A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2F2F4A"/>
              </a:buClr>
              <a:buSzPts val="1200"/>
              <a:buFont typeface="Quicksand"/>
              <a:buChar char="➔"/>
            </a:pPr>
            <a:r>
              <a:rPr lang="en" sz="1200">
                <a:solidFill>
                  <a:srgbClr val="2F2F4A"/>
                </a:solidFill>
                <a:latin typeface="Quicksand"/>
                <a:ea typeface="Quicksand"/>
                <a:cs typeface="Quicksand"/>
                <a:sym typeface="Quicksand"/>
              </a:rPr>
              <a:t>Binary Encoding</a:t>
            </a:r>
            <a:endParaRPr sz="1200">
              <a:solidFill>
                <a:srgbClr val="2F2F4A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F2F4A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2F2F4A"/>
              </a:buClr>
              <a:buSzPts val="1200"/>
              <a:buFont typeface="Quicksand"/>
              <a:buChar char="➔"/>
            </a:pPr>
            <a:r>
              <a:rPr lang="en" sz="1200">
                <a:solidFill>
                  <a:srgbClr val="2F2F4A"/>
                </a:solidFill>
                <a:latin typeface="Quicksand"/>
                <a:ea typeface="Quicksand"/>
                <a:cs typeface="Quicksand"/>
                <a:sym typeface="Quicksand"/>
              </a:rPr>
              <a:t>Human unreadable</a:t>
            </a:r>
            <a:endParaRPr sz="1200">
              <a:solidFill>
                <a:srgbClr val="2F2F4A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F2F4A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2F2F4A"/>
              </a:buClr>
              <a:buSzPts val="1200"/>
              <a:buFont typeface="Quicksand"/>
              <a:buChar char="➔"/>
            </a:pPr>
            <a:r>
              <a:rPr lang="en" sz="1200">
                <a:solidFill>
                  <a:srgbClr val="2F2F4A"/>
                </a:solidFill>
                <a:latin typeface="Quicksand"/>
                <a:ea typeface="Quicksand"/>
                <a:cs typeface="Quicksand"/>
                <a:sym typeface="Quicksand"/>
              </a:rPr>
              <a:t>Most effective for storing point cloud data</a:t>
            </a:r>
            <a:endParaRPr sz="1200">
              <a:solidFill>
                <a:srgbClr val="2F2F4A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F2F4A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2F2F4A"/>
              </a:buClr>
              <a:buSzPts val="1200"/>
              <a:buFont typeface="Quicksand"/>
              <a:buChar char="➔"/>
            </a:pPr>
            <a:r>
              <a:rPr lang="en" sz="1200">
                <a:solidFill>
                  <a:srgbClr val="2F2F4A"/>
                </a:solidFill>
                <a:latin typeface="Quicksand"/>
                <a:ea typeface="Quicksand"/>
                <a:cs typeface="Quicksand"/>
                <a:sym typeface="Quicksand"/>
              </a:rPr>
              <a:t>Not recommended for textured meshes</a:t>
            </a:r>
            <a:endParaRPr sz="1200">
              <a:solidFill>
                <a:srgbClr val="2F2F4A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A86E8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/>
          <p:nvPr/>
        </p:nvSpPr>
        <p:spPr>
          <a:xfrm>
            <a:off x="1272300" y="337675"/>
            <a:ext cx="6423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666666"/>
                </a:solidFill>
                <a:latin typeface="Quicksand"/>
                <a:ea typeface="Quicksand"/>
                <a:cs typeface="Quicksand"/>
                <a:sym typeface="Quicksand"/>
              </a:rPr>
              <a:t>UV Parametrization</a:t>
            </a:r>
            <a:endParaRPr b="1" i="1" sz="2800">
              <a:solidFill>
                <a:srgbClr val="7F85F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85" name="Google Shape;85;p17"/>
          <p:cNvPicPr preferRelativeResize="0"/>
          <p:nvPr/>
        </p:nvPicPr>
        <p:blipFill rotWithShape="1">
          <a:blip r:embed="rId3">
            <a:alphaModFix/>
          </a:blip>
          <a:srcRect b="978" l="23660" r="4920" t="19454"/>
          <a:stretch/>
        </p:blipFill>
        <p:spPr>
          <a:xfrm>
            <a:off x="1953075" y="1505825"/>
            <a:ext cx="5237850" cy="314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/>
          <p:nvPr/>
        </p:nvSpPr>
        <p:spPr>
          <a:xfrm>
            <a:off x="1272300" y="337675"/>
            <a:ext cx="6423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666666"/>
                </a:solidFill>
                <a:latin typeface="Quicksand"/>
                <a:ea typeface="Quicksand"/>
                <a:cs typeface="Quicksand"/>
                <a:sym typeface="Quicksand"/>
              </a:rPr>
              <a:t>UV Parametrization</a:t>
            </a:r>
            <a:endParaRPr b="1" i="1" sz="2800">
              <a:solidFill>
                <a:srgbClr val="7F85F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91" name="Google Shape;9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2312" y="1262350"/>
            <a:ext cx="6891826" cy="3281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/>
          <p:nvPr/>
        </p:nvSpPr>
        <p:spPr>
          <a:xfrm>
            <a:off x="1272300" y="337675"/>
            <a:ext cx="6423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666666"/>
                </a:solidFill>
                <a:latin typeface="Quicksand"/>
                <a:ea typeface="Quicksand"/>
                <a:cs typeface="Quicksand"/>
                <a:sym typeface="Quicksand"/>
              </a:rPr>
              <a:t>UV Parametrization</a:t>
            </a:r>
            <a:endParaRPr b="1" i="1" sz="2800">
              <a:solidFill>
                <a:srgbClr val="7F85F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97" name="Google Shape;9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0850" y="937700"/>
            <a:ext cx="5469180" cy="3946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875" y="735387"/>
            <a:ext cx="7620000" cy="4000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20"/>
          <p:cNvSpPr txBox="1"/>
          <p:nvPr/>
        </p:nvSpPr>
        <p:spPr>
          <a:xfrm>
            <a:off x="2453575" y="-376025"/>
            <a:ext cx="6423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666666"/>
                </a:solidFill>
                <a:latin typeface="Quicksand"/>
                <a:ea typeface="Quicksand"/>
                <a:cs typeface="Quicksand"/>
                <a:sym typeface="Quicksand"/>
              </a:rPr>
              <a:t>Texture Mapping</a:t>
            </a:r>
            <a:endParaRPr b="1" i="1" sz="2800">
              <a:solidFill>
                <a:srgbClr val="7F85F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Applications of UV Mapping</a:t>
            </a:r>
            <a:endParaRPr/>
          </a:p>
        </p:txBody>
      </p:sp>
      <p:pic>
        <p:nvPicPr>
          <p:cNvPr id="109" name="Google Shape;10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60225"/>
            <a:ext cx="8991601" cy="33963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